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4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4" r:id="rId21"/>
    <p:sldId id="276" r:id="rId22"/>
    <p:sldId id="277" r:id="rId23"/>
    <p:sldId id="282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12-05-23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218474"/>
            <a:ext cx="8228013" cy="4738129"/>
          </a:xfrm>
        </p:spPr>
        <p:txBody>
          <a:bodyPr/>
          <a:lstStyle/>
          <a:p>
            <a:r>
              <a:rPr lang="en-US" dirty="0" smtClean="0"/>
              <a:t>Social, Emotional, Physical and Intellectual Development of Children 1-3yrs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19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Development</a:t>
            </a:r>
            <a:br>
              <a:rPr lang="en-US" dirty="0"/>
            </a:br>
            <a:r>
              <a:rPr lang="en-US" dirty="0"/>
              <a:t>Ages 1-3 </a:t>
            </a:r>
            <a:br>
              <a:rPr lang="en-US" dirty="0"/>
            </a:br>
            <a:r>
              <a:rPr lang="en-US" dirty="0"/>
              <a:t>Specific Emotions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2923" y="2239347"/>
            <a:ext cx="5641077" cy="2405152"/>
          </a:xfrm>
        </p:spPr>
      </p:pic>
      <p:sp>
        <p:nvSpPr>
          <p:cNvPr id="5" name="TextBox 4"/>
          <p:cNvSpPr txBox="1"/>
          <p:nvPr/>
        </p:nvSpPr>
        <p:spPr>
          <a:xfrm>
            <a:off x="259453" y="2881111"/>
            <a:ext cx="2447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Love &amp; Affection </a:t>
            </a:r>
            <a:br>
              <a:rPr lang="en-US" sz="2400" dirty="0" smtClean="0"/>
            </a:br>
            <a:r>
              <a:rPr lang="en-US" sz="2400" dirty="0" smtClean="0"/>
              <a:t>towards others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18905" y="5311622"/>
            <a:ext cx="7622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Empathy- begins at 2 </a:t>
            </a:r>
            <a:r>
              <a:rPr lang="en-US" sz="2400" dirty="0" err="1" smtClean="0"/>
              <a:t>yrs</a:t>
            </a:r>
            <a:r>
              <a:rPr lang="en-US" sz="2400" dirty="0" smtClean="0"/>
              <a:t>, children are able to see through </a:t>
            </a:r>
            <a:br>
              <a:rPr lang="en-US" sz="2400" dirty="0" smtClean="0"/>
            </a:br>
            <a:r>
              <a:rPr lang="en-US" sz="2400" dirty="0" smtClean="0"/>
              <a:t>another’s eyes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68637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Development</a:t>
            </a:r>
            <a:br>
              <a:rPr lang="en-US" dirty="0"/>
            </a:br>
            <a:r>
              <a:rPr lang="en-US" dirty="0"/>
              <a:t>Ages 1-3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Self-Concept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898" y="2176121"/>
            <a:ext cx="2766926" cy="22688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45000"/>
            <a:ext cx="3302000" cy="241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9872" y="2785529"/>
            <a:ext cx="56505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 they see themselves +</a:t>
            </a:r>
            <a:r>
              <a:rPr lang="en-US" sz="2400" dirty="0" err="1" smtClean="0"/>
              <a:t>ve</a:t>
            </a:r>
            <a:r>
              <a:rPr lang="en-US" sz="2400" dirty="0" smtClean="0"/>
              <a:t> or –</a:t>
            </a:r>
            <a:r>
              <a:rPr lang="en-US" sz="2400" dirty="0" err="1" smtClean="0"/>
              <a:t>ve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Forms in response to the actions, attitudes</a:t>
            </a:r>
            <a:br>
              <a:rPr lang="en-US" sz="2400" dirty="0" smtClean="0"/>
            </a:br>
            <a:r>
              <a:rPr lang="en-US" sz="2400" dirty="0" smtClean="0"/>
              <a:t>and comments of others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64060" y="5052185"/>
            <a:ext cx="4647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Forms during the mastery of skills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67115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</a:t>
            </a:r>
            <a:br>
              <a:rPr lang="en-US" dirty="0" smtClean="0"/>
            </a:br>
            <a:r>
              <a:rPr lang="en-US" dirty="0" smtClean="0"/>
              <a:t>1½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2142" y="2512438"/>
            <a:ext cx="564770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Begin to see outside the family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Parallel play- play near, but independently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872" y="2321274"/>
            <a:ext cx="3167128" cy="2252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310" y="4051300"/>
            <a:ext cx="1397000" cy="2806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66310" y="4451385"/>
            <a:ext cx="92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47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Development</a:t>
            </a:r>
            <a:br>
              <a:rPr lang="en-US" dirty="0"/>
            </a:br>
            <a:r>
              <a:rPr lang="en-US" dirty="0"/>
              <a:t>1½ </a:t>
            </a:r>
            <a:r>
              <a:rPr lang="en-US" dirty="0" err="1"/>
              <a:t>yrs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0419" y="6255822"/>
            <a:ext cx="6045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Satisfy desires without regard for anyone else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0407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</a:t>
            </a:r>
            <a:br>
              <a:rPr lang="en-US" dirty="0" smtClean="0"/>
            </a:br>
            <a:r>
              <a:rPr lang="en-US" dirty="0" smtClean="0"/>
              <a:t>2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6763" y="2444165"/>
            <a:ext cx="39704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Able to read moods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Begin to share and take turns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47070" y="5584713"/>
            <a:ext cx="31189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Wants to please others </a:t>
            </a:r>
            <a:br>
              <a:rPr lang="en-US" sz="2400" dirty="0" smtClean="0"/>
            </a:br>
            <a:r>
              <a:rPr lang="en-US" sz="2400" dirty="0" smtClean="0"/>
              <a:t>before themselves</a:t>
            </a:r>
            <a:endParaRPr lang="en-US" sz="2400" dirty="0"/>
          </a:p>
        </p:txBody>
      </p:sp>
      <p:pic>
        <p:nvPicPr>
          <p:cNvPr id="3" name="Cute babies sharing 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38437" y="1877580"/>
            <a:ext cx="4505564" cy="498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88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 </a:t>
            </a:r>
            <a:br>
              <a:rPr lang="en-US" dirty="0" smtClean="0"/>
            </a:br>
            <a:r>
              <a:rPr lang="en-US" dirty="0" smtClean="0"/>
              <a:t>2½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2351" y="2430511"/>
            <a:ext cx="477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React differently to different people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3258" y="3547595"/>
            <a:ext cx="2986205" cy="22894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9463" y="2430511"/>
            <a:ext cx="3184000" cy="2163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208" y="4820059"/>
            <a:ext cx="2673049" cy="203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4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Development </a:t>
            </a:r>
            <a:br>
              <a:rPr lang="en-US" dirty="0"/>
            </a:br>
            <a:r>
              <a:rPr lang="en-US" dirty="0"/>
              <a:t>2½ </a:t>
            </a:r>
            <a:r>
              <a:rPr lang="en-US" dirty="0" err="1"/>
              <a:t>yrs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0209" y="3630839"/>
            <a:ext cx="2803321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Begin to understand </a:t>
            </a:r>
            <a:br>
              <a:rPr lang="en-US" sz="2400" dirty="0" smtClean="0"/>
            </a:br>
            <a:r>
              <a:rPr lang="en-US" sz="2400" dirty="0" smtClean="0"/>
              <a:t>fairness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50209" y="6294750"/>
            <a:ext cx="329804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Plays best with two kids</a:t>
            </a:r>
          </a:p>
          <a:p>
            <a:endParaRPr lang="en-US" dirty="0"/>
          </a:p>
        </p:txBody>
      </p:sp>
      <p:pic>
        <p:nvPicPr>
          <p:cNvPr id="3" name="Barney Take Turn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68632" y="2195112"/>
            <a:ext cx="5375368" cy="421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96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</a:t>
            </a:r>
            <a:br>
              <a:rPr lang="en-US" dirty="0" smtClean="0"/>
            </a:br>
            <a:r>
              <a:rPr lang="en-US" dirty="0" smtClean="0"/>
              <a:t>3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9453" y="2364828"/>
            <a:ext cx="7468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Cooperative play- play with one another in small groups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44550"/>
            <a:ext cx="89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Parents are important, but begin to seek friends &amp; show preferences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022" y="2965547"/>
            <a:ext cx="5784241" cy="317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37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</a:t>
            </a:r>
            <a:br>
              <a:rPr lang="en-US" dirty="0" smtClean="0"/>
            </a:br>
            <a:r>
              <a:rPr lang="en-US" dirty="0" smtClean="0"/>
              <a:t>Friendship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70030"/>
            <a:ext cx="8581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ym typeface="Wingdings"/>
              </a:rPr>
              <a:t> </a:t>
            </a:r>
            <a:r>
              <a:rPr lang="en-US" sz="2400" dirty="0" smtClean="0"/>
              <a:t>Should be comfortable and friendly with others with at least 1 </a:t>
            </a:r>
          </a:p>
          <a:p>
            <a:r>
              <a:rPr lang="en-US" sz="2400" dirty="0" smtClean="0"/>
              <a:t>friend at a time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26989"/>
            <a:ext cx="48294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ym typeface="Wingdings"/>
              </a:rPr>
              <a:t> </a:t>
            </a:r>
            <a:r>
              <a:rPr lang="en-US" sz="2400" dirty="0" smtClean="0"/>
              <a:t>Imaginary- starts at age 2; </a:t>
            </a:r>
            <a:br>
              <a:rPr lang="en-US" sz="2400" dirty="0" smtClean="0"/>
            </a:br>
            <a:r>
              <a:rPr lang="en-US" sz="2400" dirty="0" smtClean="0"/>
              <a:t>and done by 4</a:t>
            </a:r>
          </a:p>
          <a:p>
            <a:endParaRPr lang="en-US" sz="2400" dirty="0"/>
          </a:p>
          <a:p>
            <a:r>
              <a:rPr lang="en-US" sz="2400" dirty="0" smtClean="0">
                <a:sym typeface="Wingdings"/>
              </a:rPr>
              <a:t> </a:t>
            </a:r>
            <a:r>
              <a:rPr lang="en-US" sz="2400" dirty="0" smtClean="0"/>
              <a:t>people, animals, short/long term</a:t>
            </a:r>
            <a:endParaRPr lang="en-US" sz="2400" dirty="0"/>
          </a:p>
        </p:txBody>
      </p:sp>
      <p:pic>
        <p:nvPicPr>
          <p:cNvPr id="3" name="Mollys Imaginary Frien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89022" y="2930103"/>
            <a:ext cx="4154978" cy="311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54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Development</a:t>
            </a:r>
            <a:br>
              <a:rPr lang="en-US" dirty="0" smtClean="0"/>
            </a:br>
            <a:r>
              <a:rPr lang="en-US" dirty="0" smtClean="0"/>
              <a:t>Independence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82500"/>
            <a:ext cx="2227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Encouraged by: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44165"/>
            <a:ext cx="3345574" cy="188719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4349307"/>
            <a:ext cx="33455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CA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Self Feeding</a:t>
            </a:r>
            <a:endParaRPr lang="en-CA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2836" y="2444165"/>
            <a:ext cx="4043963" cy="188719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075779" y="4349307"/>
            <a:ext cx="3198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Self </a:t>
            </a:r>
            <a:r>
              <a:rPr lang="en-CA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Dressing</a:t>
            </a:r>
            <a:endParaRPr lang="en-CA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5607" y="5057193"/>
            <a:ext cx="2719585" cy="180080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135042" y="5466119"/>
            <a:ext cx="4724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Self Grooming </a:t>
            </a:r>
            <a:endParaRPr lang="en-CA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8611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</a:t>
            </a:r>
            <a:br>
              <a:rPr lang="en-US" dirty="0" smtClean="0"/>
            </a:br>
            <a:r>
              <a:rPr lang="en-US" dirty="0" smtClean="0"/>
              <a:t>1 ½ </a:t>
            </a:r>
            <a:r>
              <a:rPr lang="en-US" dirty="0" err="1" smtClean="0"/>
              <a:t>yrs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255619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 &amp; Intellectual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8927" y="2402198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Growth</a:t>
            </a:r>
            <a:endParaRPr lang="en-US" sz="2400" b="1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9361" y="2098936"/>
            <a:ext cx="2914227" cy="25922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731" y="3230543"/>
            <a:ext cx="50796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Babies gain approximately how many</a:t>
            </a:r>
            <a:br>
              <a:rPr lang="en-US" sz="2400" dirty="0" smtClean="0"/>
            </a:br>
            <a:r>
              <a:rPr lang="en-US" sz="2400" dirty="0" smtClean="0"/>
              <a:t>pounds per month?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90793" y="4718903"/>
            <a:ext cx="5179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Babies grow approximately how many</a:t>
            </a:r>
            <a:br>
              <a:rPr lang="en-US" sz="2400" dirty="0" smtClean="0"/>
            </a:br>
            <a:r>
              <a:rPr lang="en-US" sz="2400" dirty="0" smtClean="0"/>
              <a:t>inches per month?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" y="4159263"/>
            <a:ext cx="1654583" cy="26987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6248" y="5549900"/>
            <a:ext cx="5207000" cy="1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7073" y="2333170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Teeth</a:t>
            </a:r>
            <a:endParaRPr lang="en-US" sz="2400" b="1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76076" cy="12977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1680" y="0"/>
            <a:ext cx="1392320" cy="9713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09" y="3189125"/>
            <a:ext cx="4694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At age 1, a child has _______ teeth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2923387" y="2712755"/>
            <a:ext cx="537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09" y="4031275"/>
            <a:ext cx="4467088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At age 3, a child has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_______ teeth (a full primary set)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14" y="2954429"/>
            <a:ext cx="4284686" cy="390357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07073" y="4335886"/>
            <a:ext cx="890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7353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 &amp; Intellectual Development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76076" cy="12977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1680" y="0"/>
            <a:ext cx="1392320" cy="9713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658" y="2264141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Teeth</a:t>
            </a:r>
            <a:endParaRPr lang="en-US" sz="24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262293" y="3147708"/>
            <a:ext cx="3583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Parents then help children 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192" y="2209437"/>
            <a:ext cx="1603881" cy="18765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52073" y="3378540"/>
            <a:ext cx="672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and 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910" y="2363694"/>
            <a:ext cx="2669540" cy="17222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34046" y="4145254"/>
            <a:ext cx="20180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Brush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66424" y="4190725"/>
            <a:ext cx="1770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Floss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683" y="4845814"/>
            <a:ext cx="2458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At 3yrs old???????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08542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19" y="889000"/>
            <a:ext cx="8241507" cy="542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11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&amp; Intellectual Development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13169" y="2033307"/>
            <a:ext cx="2725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u="sng" dirty="0" smtClean="0"/>
              <a:t>Large Motor Skills</a:t>
            </a:r>
            <a:endParaRPr lang="en-US" sz="24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496975" y="2705925"/>
            <a:ext cx="3739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What is a large motor skill?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340879" y="3307301"/>
            <a:ext cx="83535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Skills that involve use and control of the large muscles of the</a:t>
            </a:r>
            <a:br>
              <a:rPr lang="en-C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C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back, legs, shoulders, and arms.</a:t>
            </a:r>
            <a:endParaRPr lang="en-C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158950"/>
            <a:ext cx="2116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Examples?????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08" y="4620615"/>
            <a:ext cx="1739696" cy="21477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656" y="4158950"/>
            <a:ext cx="2628075" cy="2628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997" y="3936210"/>
            <a:ext cx="1999803" cy="292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39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527032" y="2153681"/>
            <a:ext cx="2089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u="sng" dirty="0"/>
              <a:t>Large Motor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244" y="2509208"/>
            <a:ext cx="1051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1-2 </a:t>
            </a:r>
            <a:r>
              <a:rPr lang="en-US" sz="2400" dirty="0" err="1" smtClean="0"/>
              <a:t>yrs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6" y="2970873"/>
            <a:ext cx="2256013" cy="28790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6796" y="5849913"/>
            <a:ext cx="2056973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Runs Well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289" y="2970873"/>
            <a:ext cx="2137131" cy="277231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03769" y="5742288"/>
            <a:ext cx="233910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Balances on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foot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787" y="3045067"/>
            <a:ext cx="2458360" cy="26981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572001" y="5742288"/>
            <a:ext cx="262123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Up and down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stairs (1 step)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147" y="3045067"/>
            <a:ext cx="2297853" cy="269812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183407" y="5780782"/>
            <a:ext cx="196059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Throws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Overhand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5815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665081" y="2167487"/>
            <a:ext cx="2089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u="sng" dirty="0"/>
              <a:t>Large Motor Skills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433674"/>
            <a:ext cx="1083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2-3 </a:t>
            </a:r>
            <a:r>
              <a:rPr lang="en-US" sz="2400" b="1" dirty="0" err="1" smtClean="0"/>
              <a:t>yrs</a:t>
            </a: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33115"/>
            <a:ext cx="2487345" cy="26134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38913" y="5646547"/>
            <a:ext cx="224392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Climbing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everywhere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7346" y="3571724"/>
            <a:ext cx="2579042" cy="32862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69882" y="2494506"/>
            <a:ext cx="239039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Jumping off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objects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388" y="2547030"/>
            <a:ext cx="2015510" cy="269226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432125" y="5355728"/>
            <a:ext cx="120638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Kicks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balls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1899" y="4058887"/>
            <a:ext cx="2062102" cy="279911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041451" y="2536819"/>
            <a:ext cx="21025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Learns to ride</a:t>
            </a:r>
            <a:b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CA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tricycle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2987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&amp; Intellectual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95657" y="1985559"/>
            <a:ext cx="334719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/>
              <a:t>Fine Motor Skills</a:t>
            </a:r>
            <a:endParaRPr lang="en-US" sz="32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34683" y="3009651"/>
            <a:ext cx="47373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What is a fine motor skill? 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1" y="3594427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C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Work with the use and control of the finer muscles</a:t>
            </a:r>
            <a:r>
              <a:rPr lang="en-C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C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of the wrists, fingers, and ankles</a:t>
            </a:r>
            <a:endParaRPr lang="en-CA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85" y="4846110"/>
            <a:ext cx="2188562" cy="18772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021" y="4829610"/>
            <a:ext cx="1893784" cy="189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48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03071" y="2181306"/>
            <a:ext cx="2463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Fine Motor Skills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0127" y="2458305"/>
            <a:ext cx="1083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1-2 </a:t>
            </a:r>
            <a:r>
              <a:rPr lang="en-US" sz="2400" b="1" dirty="0" err="1" smtClean="0"/>
              <a:t>yrs</a:t>
            </a: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36009"/>
            <a:ext cx="2349332" cy="20472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40096" y="3396211"/>
            <a:ext cx="613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Hand preferences…….what %age of kids are right handed???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41609" y="3786308"/>
            <a:ext cx="1460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85%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1863" y="4331409"/>
            <a:ext cx="1799353" cy="252659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13697" y="5466173"/>
            <a:ext cx="375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Pincer Grip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98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3625204" y="2126069"/>
            <a:ext cx="2463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Fine Motor Skills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859" y="2167486"/>
            <a:ext cx="1051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1-2 </a:t>
            </a:r>
            <a:r>
              <a:rPr lang="en-US" sz="2400" dirty="0" err="1" smtClean="0"/>
              <a:t>yrs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9902" y="3106291"/>
            <a:ext cx="2221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Can start to use 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795" y="2629151"/>
            <a:ext cx="2535665" cy="21922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18923" y="3248213"/>
            <a:ext cx="1898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and also turn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289" y="4031275"/>
            <a:ext cx="3656171" cy="277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88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</a:t>
            </a:r>
            <a:br>
              <a:rPr lang="en-US" dirty="0" smtClean="0"/>
            </a:br>
            <a:r>
              <a:rPr lang="en-US" dirty="0" smtClean="0"/>
              <a:t>1 ½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048184"/>
            <a:ext cx="79954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400" dirty="0" smtClean="0"/>
              <a:t>At this age children tend to be a little self-centered (examples??)</a:t>
            </a:r>
          </a:p>
          <a:p>
            <a:pPr marL="342900" indent="-342900">
              <a:buFont typeface="Wingdings" charset="0"/>
              <a:buChar char="à"/>
            </a:pPr>
            <a:endParaRPr lang="en-US" sz="2400" dirty="0"/>
          </a:p>
          <a:p>
            <a:pPr marL="342900" indent="-342900">
              <a:buFont typeface="Wingdings" charset="0"/>
              <a:buChar char="à"/>
            </a:pPr>
            <a:r>
              <a:rPr lang="en-US" sz="2400" dirty="0" smtClean="0"/>
              <a:t>Negativism- “No!!”- always do the opposite</a:t>
            </a:r>
          </a:p>
          <a:p>
            <a:pPr marL="342900" indent="-342900">
              <a:buFont typeface="Wingdings" charset="0"/>
              <a:buChar char="à"/>
            </a:pP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2168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4584" y="1964279"/>
            <a:ext cx="2463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Fine Motor Skills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4244" y="2264141"/>
            <a:ext cx="1051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2-3 </a:t>
            </a:r>
            <a:r>
              <a:rPr lang="en-US" sz="2400" dirty="0" err="1" smtClean="0"/>
              <a:t>yrs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681" y="2725806"/>
            <a:ext cx="2055203" cy="24761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7681" y="5201954"/>
            <a:ext cx="16081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Turn book</a:t>
            </a:r>
            <a:b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pages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884" y="4575632"/>
            <a:ext cx="1914218" cy="198707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92809" y="3229644"/>
            <a:ext cx="17235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Build block</a:t>
            </a:r>
          </a:p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towers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358" y="2472993"/>
            <a:ext cx="2818181" cy="211363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34684" y="4886333"/>
            <a:ext cx="16625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Draw lines</a:t>
            </a:r>
            <a:b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and circles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981" y="4060640"/>
            <a:ext cx="2098019" cy="279735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175553" y="2482645"/>
            <a:ext cx="2005677" cy="1200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Screwing and</a:t>
            </a:r>
            <a:b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unscrewing </a:t>
            </a:r>
            <a:b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lids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6231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51217" y="2153695"/>
            <a:ext cx="1479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Nutrition</a:t>
            </a:r>
            <a:endParaRPr lang="en-US" sz="2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20878" y="2954428"/>
            <a:ext cx="4771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Feed themselves at 18 months, uses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286" y="2684389"/>
            <a:ext cx="2062002" cy="14663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54288" y="2954428"/>
            <a:ext cx="126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by age 2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48488" y="4390224"/>
            <a:ext cx="5660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Watch for choking hazards and remember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744609" y="5194822"/>
            <a:ext cx="12174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Texture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46244" y="6102122"/>
            <a:ext cx="111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Shapes</a:t>
            </a:r>
            <a:endParaRPr lang="en-C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88837" y="5194822"/>
            <a:ext cx="1898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Temperature</a:t>
            </a:r>
            <a:endParaRPr lang="en-C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91995" y="6102122"/>
            <a:ext cx="813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Ease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2229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23607" y="1932803"/>
            <a:ext cx="2236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Toilet Training</a:t>
            </a:r>
            <a:endParaRPr lang="en-US" sz="2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31317" y="2595479"/>
            <a:ext cx="7323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Anytime after _______ months: only after walking well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2531061" y="2480340"/>
            <a:ext cx="603050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</a:t>
            </a:r>
            <a:endParaRPr lang="en-C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707" y="3548074"/>
            <a:ext cx="4104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Important things to watch for: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179135" y="4265075"/>
            <a:ext cx="2294218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Dry </a:t>
            </a:r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diapers</a:t>
            </a:r>
            <a:endParaRPr lang="en-C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0821" y="5382271"/>
            <a:ext cx="259397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 predictable </a:t>
            </a:r>
          </a:p>
          <a:p>
            <a:pPr algn="ctr"/>
            <a:r>
              <a:rPr lang="en-C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schedule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14800" y="4264619"/>
            <a:ext cx="28014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Interest in the</a:t>
            </a:r>
            <a:b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toilet</a:t>
            </a:r>
            <a:endParaRPr lang="en-C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82338" y="5246467"/>
            <a:ext cx="29460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Uncomfortable </a:t>
            </a:r>
            <a:b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 diaper </a:t>
            </a:r>
            <a:b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en-C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9930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8827" y="1819890"/>
            <a:ext cx="16604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/>
              <a:t>Hygiene</a:t>
            </a:r>
            <a:endParaRPr lang="en-US" sz="3200" b="1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42357"/>
            <a:ext cx="2504707" cy="2432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0833" y="2536890"/>
            <a:ext cx="3016972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Washing Hands</a:t>
            </a:r>
            <a:endParaRPr lang="en-C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324" y="3539765"/>
            <a:ext cx="2488676" cy="331823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93683" y="3712845"/>
            <a:ext cx="264687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Daily baths</a:t>
            </a:r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17" y="4983857"/>
            <a:ext cx="2823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Child helps:</a:t>
            </a:r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64231" y="5287582"/>
            <a:ext cx="25500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Rub &amp; Rinse</a:t>
            </a:r>
          </a:p>
          <a:p>
            <a:pPr algn="ctr"/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Help dry</a:t>
            </a:r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997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0583" y="193280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/>
              <a:t>Clothing</a:t>
            </a:r>
            <a:endParaRPr lang="en-US" sz="2800" b="1" u="sng" dirty="0"/>
          </a:p>
        </p:txBody>
      </p:sp>
      <p:sp>
        <p:nvSpPr>
          <p:cNvPr id="6" name="Rectangle 5"/>
          <p:cNvSpPr/>
          <p:nvPr/>
        </p:nvSpPr>
        <p:spPr>
          <a:xfrm>
            <a:off x="99827" y="2663609"/>
            <a:ext cx="30910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Comfortable</a:t>
            </a:r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32578" y="2691206"/>
            <a:ext cx="2936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Easy to care </a:t>
            </a:r>
            <a:endParaRPr lang="en-C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3518" y="3587024"/>
            <a:ext cx="12490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Using</a:t>
            </a:r>
            <a:endParaRPr lang="en-US" sz="32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7" y="4171800"/>
            <a:ext cx="1774242" cy="21282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158" y="4171800"/>
            <a:ext cx="2540000" cy="254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53902" y="5655161"/>
            <a:ext cx="431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99908" y="6115429"/>
            <a:ext cx="431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555500" y="4338868"/>
            <a:ext cx="2131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Velcro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17832" y="5670550"/>
            <a:ext cx="19030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Slip On</a:t>
            </a:r>
            <a:endParaRPr lang="en-C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3464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4583" y="1922862"/>
            <a:ext cx="2250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Thinking Skills</a:t>
            </a:r>
            <a:endParaRPr lang="en-US" sz="2400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51453"/>
              </p:ext>
            </p:extLst>
          </p:nvPr>
        </p:nvGraphicFramePr>
        <p:xfrm>
          <a:off x="193268" y="2471227"/>
          <a:ext cx="8779897" cy="4098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632"/>
                <a:gridCol w="3129743"/>
                <a:gridCol w="2723522"/>
              </a:tblGrid>
              <a:tr h="2360781">
                <a:tc>
                  <a:txBody>
                    <a:bodyPr/>
                    <a:lstStyle/>
                    <a:p>
                      <a:r>
                        <a:rPr lang="en-US" sz="2800" b="1" u="sng" dirty="0" smtClean="0"/>
                        <a:t>Attention</a:t>
                      </a:r>
                      <a:r>
                        <a:rPr lang="en-US" sz="2800" b="0" u="sng" dirty="0" smtClean="0"/>
                        <a:t/>
                      </a:r>
                      <a:br>
                        <a:rPr lang="en-US" sz="2800" b="0" u="sng" dirty="0" smtClean="0"/>
                      </a:br>
                      <a:r>
                        <a:rPr lang="en-US" b="0" u="sng" dirty="0" smtClean="0"/>
                        <a:t/>
                      </a:r>
                      <a:br>
                        <a:rPr lang="en-US" b="0" u="sng" dirty="0" smtClean="0"/>
                      </a:br>
                      <a:r>
                        <a:rPr lang="en-US" sz="2400" b="0" u="none" dirty="0" smtClean="0"/>
                        <a:t>Short</a:t>
                      </a:r>
                      <a:r>
                        <a:rPr lang="en-US" sz="2400" b="0" u="none" baseline="0" dirty="0" smtClean="0"/>
                        <a:t> attention span</a:t>
                      </a:r>
                      <a:endParaRPr lang="en-US" b="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u="sng" dirty="0" smtClean="0"/>
                        <a:t>Curiosity</a:t>
                      </a:r>
                    </a:p>
                    <a:p>
                      <a:r>
                        <a:rPr lang="en-US" sz="2400" b="0" u="none" dirty="0" smtClean="0"/>
                        <a:t/>
                      </a:r>
                      <a:br>
                        <a:rPr lang="en-US" sz="2400" b="0" u="none" dirty="0" smtClean="0"/>
                      </a:br>
                      <a:r>
                        <a:rPr lang="en-US" sz="2400" b="0" u="none" dirty="0" smtClean="0"/>
                        <a:t>encourage</a:t>
                      </a:r>
                      <a:r>
                        <a:rPr lang="en-US" sz="2400" b="0" u="none" baseline="0" dirty="0" smtClean="0"/>
                        <a:t> by answering questions &amp; safe environment</a:t>
                      </a:r>
                      <a:endParaRPr lang="en-US" sz="24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u="sng" dirty="0" smtClean="0"/>
                        <a:t>Reasoning</a:t>
                      </a:r>
                    </a:p>
                    <a:p>
                      <a:r>
                        <a:rPr lang="en-US" sz="2400" b="0" u="none" dirty="0" smtClean="0">
                          <a:sym typeface="Wingdings"/>
                        </a:rPr>
                        <a:t></a:t>
                      </a:r>
                      <a:r>
                        <a:rPr lang="en-US" sz="2400" b="0" u="none" dirty="0" smtClean="0"/>
                        <a:t>14 months trial and error</a:t>
                      </a:r>
                    </a:p>
                    <a:p>
                      <a:r>
                        <a:rPr lang="en-US" sz="2400" b="0" u="none" dirty="0" smtClean="0">
                          <a:sym typeface="Wingdings"/>
                        </a:rPr>
                        <a:t></a:t>
                      </a:r>
                      <a:r>
                        <a:rPr lang="en-US" sz="2400" b="0" u="none" dirty="0" smtClean="0"/>
                        <a:t>3yrs</a:t>
                      </a:r>
                      <a:r>
                        <a:rPr lang="en-US" sz="2400" b="0" u="none" baseline="0" dirty="0" smtClean="0"/>
                        <a:t> mentally solves</a:t>
                      </a:r>
                      <a:endParaRPr lang="en-US" sz="2400" b="0" u="non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u="sng" dirty="0" smtClean="0"/>
                        <a:t>Memory</a:t>
                      </a:r>
                    </a:p>
                    <a:p>
                      <a:r>
                        <a:rPr lang="en-US" sz="2000" b="0" u="none" dirty="0" smtClean="0"/>
                        <a:t>Goes from general memory to remembering details</a:t>
                      </a:r>
                      <a:r>
                        <a:rPr lang="en-US" sz="2000" b="0" u="none" baseline="0" dirty="0" smtClean="0"/>
                        <a:t> longer</a:t>
                      </a:r>
                      <a:endParaRPr lang="en-US" sz="20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u="sng" dirty="0" smtClean="0"/>
                        <a:t>Imagination</a:t>
                      </a:r>
                    </a:p>
                    <a:p>
                      <a:r>
                        <a:rPr lang="en-US" sz="2000" b="0" u="none" dirty="0" smtClean="0"/>
                        <a:t>Starts at age 2 but cannot distinguish until age 5</a:t>
                      </a:r>
                      <a:endParaRPr lang="en-US" sz="20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u="sng" dirty="0" smtClean="0"/>
                        <a:t>Perception</a:t>
                      </a:r>
                    </a:p>
                    <a:p>
                      <a:r>
                        <a:rPr lang="en-US" sz="2000" b="0" u="none" dirty="0" smtClean="0"/>
                        <a:t>Use information from senses</a:t>
                      </a:r>
                    </a:p>
                    <a:p>
                      <a:endParaRPr lang="en-US" sz="2000" b="0" u="none" dirty="0" smtClean="0"/>
                    </a:p>
                    <a:p>
                      <a:r>
                        <a:rPr lang="en-US" sz="2000" b="0" u="none" dirty="0" smtClean="0"/>
                        <a:t>Ask</a:t>
                      </a:r>
                      <a:r>
                        <a:rPr lang="en-US" sz="2000" b="0" u="none" baseline="0" dirty="0" smtClean="0"/>
                        <a:t> questions?</a:t>
                      </a:r>
                      <a:endParaRPr lang="en-US" sz="2000" b="0" u="non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742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58631" y="1974220"/>
            <a:ext cx="193093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/>
              <a:t>Language</a:t>
            </a:r>
            <a:endParaRPr lang="en-US" sz="32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402198"/>
            <a:ext cx="127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Speech</a:t>
            </a:r>
            <a:endParaRPr lang="en-US" sz="28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48328"/>
              </p:ext>
            </p:extLst>
          </p:nvPr>
        </p:nvGraphicFramePr>
        <p:xfrm>
          <a:off x="1756094" y="3138042"/>
          <a:ext cx="6096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29"/>
                <a:gridCol w="495307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b="0" dirty="0" smtClean="0"/>
                        <a:t>1 </a:t>
                      </a:r>
                      <a:r>
                        <a:rPr lang="en-US" sz="3200" b="0" dirty="0" err="1" smtClean="0"/>
                        <a:t>yr</a:t>
                      </a:r>
                      <a:endParaRPr lang="en-US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 </a:t>
                      </a:r>
                      <a:r>
                        <a:rPr lang="en-US" sz="3200" b="1" dirty="0" err="1" smtClean="0"/>
                        <a:t>yr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 smtClean="0"/>
                    </a:p>
                    <a:p>
                      <a:endParaRPr lang="en-US" sz="3200" dirty="0" smtClean="0"/>
                    </a:p>
                    <a:p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3 </a:t>
                      </a:r>
                      <a:r>
                        <a:rPr lang="en-US" sz="3200" b="1" dirty="0" err="1" smtClean="0"/>
                        <a:t>yr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 smtClean="0"/>
                    </a:p>
                    <a:p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81440" y="2980242"/>
            <a:ext cx="19543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 words</a:t>
            </a:r>
            <a:endParaRPr lang="en-US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03141" y="3794353"/>
            <a:ext cx="38653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200 words    </a:t>
            </a:r>
            <a:b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Combine</a:t>
            </a:r>
            <a:r>
              <a:rPr lang="en-US" sz="32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words into </a:t>
            </a:r>
            <a:br>
              <a:rPr lang="en-US" sz="32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2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short sentences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94574" y="5364013"/>
            <a:ext cx="368685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Learns</a:t>
            </a:r>
            <a:r>
              <a:rPr lang="en-US" sz="28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some grammar </a:t>
            </a:r>
            <a:br>
              <a:rPr lang="en-US" sz="28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28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rules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8503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&amp; Intellectual Development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712431" y="1806070"/>
            <a:ext cx="193093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/>
              <a:t>Language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3707" y="2388393"/>
            <a:ext cx="149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Reading</a:t>
            </a:r>
            <a:endParaRPr 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20095"/>
            <a:ext cx="2895588" cy="19328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2729" y="6115942"/>
            <a:ext cx="178005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ASK ????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302288" y="2900261"/>
            <a:ext cx="2637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Repeat Words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437412" y="4196944"/>
            <a:ext cx="34124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Name familiar things</a:t>
            </a:r>
            <a:br>
              <a:rPr lang="en-US" sz="2800" dirty="0" smtClean="0"/>
            </a:br>
            <a:r>
              <a:rPr lang="en-US" sz="2800" dirty="0" smtClean="0"/>
              <a:t>(animals, objects)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1572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Development</a:t>
            </a:r>
            <a:br>
              <a:rPr lang="en-US" dirty="0"/>
            </a:br>
            <a:r>
              <a:rPr lang="en-US" dirty="0"/>
              <a:t>1 ½ </a:t>
            </a:r>
            <a:r>
              <a:rPr lang="en-US" dirty="0" err="1"/>
              <a:t>yrs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223912"/>
            <a:ext cx="7662864" cy="3267169"/>
          </a:xfrm>
        </p:spPr>
        <p:txBody>
          <a:bodyPr/>
          <a:lstStyle/>
          <a:p>
            <a:r>
              <a:rPr lang="en-US" dirty="0" smtClean="0"/>
              <a:t>Temper Tantrums- beginning to express feelings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799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 </a:t>
            </a:r>
            <a:br>
              <a:rPr lang="en-US" dirty="0" smtClean="0"/>
            </a:br>
            <a:r>
              <a:rPr lang="en-US" dirty="0" smtClean="0"/>
              <a:t>2 </a:t>
            </a:r>
            <a:r>
              <a:rPr lang="en-US" dirty="0" err="1" smtClean="0"/>
              <a:t>yrs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Less frustration</a:t>
            </a:r>
          </a:p>
          <a:p>
            <a:endParaRPr lang="en-US" dirty="0"/>
          </a:p>
          <a:p>
            <a:r>
              <a:rPr lang="en-US" dirty="0" smtClean="0"/>
              <a:t>Seeks approval, expresses love &amp; </a:t>
            </a:r>
            <a:br>
              <a:rPr lang="en-US" dirty="0" smtClean="0"/>
            </a:br>
            <a:r>
              <a:rPr lang="en-US" dirty="0" smtClean="0"/>
              <a:t>affection</a:t>
            </a:r>
          </a:p>
          <a:p>
            <a:endParaRPr lang="en-US" dirty="0"/>
          </a:p>
          <a:p>
            <a:r>
              <a:rPr lang="en-US" dirty="0" smtClean="0"/>
              <a:t>More outgoing, friendly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940" y="3277093"/>
            <a:ext cx="3457667" cy="345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83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 </a:t>
            </a:r>
            <a:br>
              <a:rPr lang="en-US" dirty="0" smtClean="0"/>
            </a:br>
            <a:r>
              <a:rPr lang="en-US" dirty="0" smtClean="0"/>
              <a:t>2 ½ years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82506" y="2321274"/>
            <a:ext cx="4648282" cy="1981860"/>
          </a:xfrm>
        </p:spPr>
      </p:pic>
      <p:sp>
        <p:nvSpPr>
          <p:cNvPr id="7" name="TextBox 6"/>
          <p:cNvSpPr txBox="1"/>
          <p:nvPr/>
        </p:nvSpPr>
        <p:spPr>
          <a:xfrm>
            <a:off x="259453" y="2416856"/>
            <a:ext cx="38781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Able to focus more</a:t>
            </a:r>
          </a:p>
          <a:p>
            <a:endParaRPr lang="en-US" sz="2400" dirty="0"/>
          </a:p>
          <a:p>
            <a:r>
              <a:rPr lang="en-US" sz="2400" dirty="0" smtClean="0"/>
              <a:t>Often overwhelmed- lot of learning</a:t>
            </a:r>
          </a:p>
          <a:p>
            <a:endParaRPr lang="en-US" sz="2400" dirty="0"/>
          </a:p>
          <a:p>
            <a:r>
              <a:rPr lang="en-US" sz="2400" dirty="0" smtClean="0"/>
              <a:t>Needs consistent routines</a:t>
            </a:r>
          </a:p>
          <a:p>
            <a:endParaRPr lang="en-US" sz="2400" dirty="0"/>
          </a:p>
          <a:p>
            <a:r>
              <a:rPr lang="en-US" sz="2400" dirty="0" smtClean="0"/>
              <a:t>Wants to be more independent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6364" y="4400141"/>
            <a:ext cx="2239487" cy="235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1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</a:t>
            </a:r>
            <a:br>
              <a:rPr lang="en-US" dirty="0" smtClean="0"/>
            </a:br>
            <a:r>
              <a:rPr lang="en-US" dirty="0" smtClean="0"/>
              <a:t>3yrs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40595" y="2184729"/>
            <a:ext cx="4103848" cy="1749733"/>
          </a:xfrm>
        </p:spPr>
      </p:pic>
      <p:sp>
        <p:nvSpPr>
          <p:cNvPr id="5" name="TextBox 4"/>
          <p:cNvSpPr txBox="1"/>
          <p:nvPr/>
        </p:nvSpPr>
        <p:spPr>
          <a:xfrm>
            <a:off x="136554" y="2594365"/>
            <a:ext cx="4697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Understands being considerate to others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18486" y="4970258"/>
            <a:ext cx="4184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More willing to take directions </a:t>
            </a:r>
            <a:br>
              <a:rPr lang="en-US" sz="2400" dirty="0" smtClean="0"/>
            </a:br>
            <a:r>
              <a:rPr lang="en-US" sz="2400" dirty="0" smtClean="0"/>
              <a:t>and</a:t>
            </a:r>
            <a:r>
              <a:rPr lang="en-US" sz="2400" dirty="0"/>
              <a:t> </a:t>
            </a:r>
            <a:r>
              <a:rPr lang="en-US" sz="2400" dirty="0" smtClean="0"/>
              <a:t>aims to please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5527" y="4270301"/>
            <a:ext cx="4528473" cy="258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01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Development</a:t>
            </a:r>
            <a:br>
              <a:rPr lang="en-US" dirty="0" smtClean="0"/>
            </a:br>
            <a:r>
              <a:rPr lang="en-US" dirty="0" smtClean="0"/>
              <a:t>Ages 1-3 </a:t>
            </a:r>
            <a:br>
              <a:rPr lang="en-US" dirty="0" smtClean="0"/>
            </a:br>
            <a:r>
              <a:rPr lang="en-US" dirty="0" smtClean="0"/>
              <a:t>Specific Emotions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6616" y="2116666"/>
            <a:ext cx="4354371" cy="1856494"/>
          </a:xfrm>
        </p:spPr>
      </p:pic>
      <p:sp>
        <p:nvSpPr>
          <p:cNvPr id="4" name="TextBox 3"/>
          <p:cNvSpPr txBox="1"/>
          <p:nvPr/>
        </p:nvSpPr>
        <p:spPr>
          <a:xfrm>
            <a:off x="4902290" y="610358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111" y="2667000"/>
            <a:ext cx="42162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Anger = frustration at a person</a:t>
            </a:r>
            <a:br>
              <a:rPr lang="en-US" sz="2400" dirty="0" smtClean="0"/>
            </a:br>
            <a:r>
              <a:rPr lang="en-US" sz="2400" dirty="0" smtClean="0"/>
              <a:t>or object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684" y="4107746"/>
            <a:ext cx="3757803" cy="25052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34556" y="4995333"/>
            <a:ext cx="4269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Fear- specific things, separation </a:t>
            </a:r>
            <a:br>
              <a:rPr lang="en-US" sz="2400" dirty="0" smtClean="0"/>
            </a:br>
            <a:r>
              <a:rPr lang="en-US" sz="2400" dirty="0" smtClean="0"/>
              <a:t>anxiety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7266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Development</a:t>
            </a:r>
            <a:br>
              <a:rPr lang="en-US" dirty="0"/>
            </a:br>
            <a:r>
              <a:rPr lang="en-US" dirty="0"/>
              <a:t>Ages 1-3 </a:t>
            </a:r>
            <a:br>
              <a:rPr lang="en-US" dirty="0"/>
            </a:br>
            <a:r>
              <a:rPr lang="en-US" dirty="0"/>
              <a:t>Specific Emotions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3561" y="647225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20" y="2408259"/>
            <a:ext cx="5727680" cy="44333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3443110"/>
            <a:ext cx="3416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Jealousy- parents, sibling</a:t>
            </a:r>
            <a:br>
              <a:rPr lang="en-US" sz="2400" dirty="0" smtClean="0"/>
            </a:br>
            <a:r>
              <a:rPr lang="en-US" sz="2400" dirty="0" smtClean="0"/>
              <a:t>rivalry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0237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1407</TotalTime>
  <Words>673</Words>
  <Application>Microsoft Macintosh PowerPoint</Application>
  <PresentationFormat>On-screen Show (4:3)</PresentationFormat>
  <Paragraphs>197</Paragraphs>
  <Slides>37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Genesis</vt:lpstr>
      <vt:lpstr>Social, Emotional, Physical and Intellectual Development of Children 1-3yrs</vt:lpstr>
      <vt:lpstr>Emotional Development 1 ½ yrs</vt:lpstr>
      <vt:lpstr>Emotional Development 1 ½ yrs</vt:lpstr>
      <vt:lpstr>Emotional Development 1 ½ yrs</vt:lpstr>
      <vt:lpstr>Emotional Development  2 yrs</vt:lpstr>
      <vt:lpstr>Emotional Development  2 ½ years</vt:lpstr>
      <vt:lpstr>Emotional Development 3yrs</vt:lpstr>
      <vt:lpstr>Emotional Development Ages 1-3  Specific Emotions</vt:lpstr>
      <vt:lpstr>Emotional Development Ages 1-3  Specific Emotions</vt:lpstr>
      <vt:lpstr>Emotional Development Ages 1-3  Specific Emotions</vt:lpstr>
      <vt:lpstr>Emotional Development Ages 1-3  Self-Concept</vt:lpstr>
      <vt:lpstr>Social Development 1½ yrs</vt:lpstr>
      <vt:lpstr>Social Development 1½ yrs</vt:lpstr>
      <vt:lpstr>Social Development 2 yrs</vt:lpstr>
      <vt:lpstr>Social Development  2½ yrs</vt:lpstr>
      <vt:lpstr>Social Development  2½ yrs</vt:lpstr>
      <vt:lpstr>Social Development 3 yrs</vt:lpstr>
      <vt:lpstr>Social Development Friendship</vt:lpstr>
      <vt:lpstr>Social Development Independence</vt:lpstr>
      <vt:lpstr>Physical  &amp; Intellectual Development</vt:lpstr>
      <vt:lpstr>Physical  &amp; Intellectual Development</vt:lpstr>
      <vt:lpstr>Physical  &amp; Intellectual Development</vt:lpstr>
      <vt:lpstr>PowerPoint Presentation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  <vt:lpstr>Physical &amp; Intellectual Development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Social, Emotional, Physical and Intellectual Development of Children 1-3yrs</dc:title>
  <dc:subject/>
  <dc:creator>Jason Brazeau</dc:creator>
  <cp:keywords/>
  <dc:description/>
  <cp:lastModifiedBy>Jason Brazeau</cp:lastModifiedBy>
  <cp:revision>37</cp:revision>
  <dcterms:created xsi:type="dcterms:W3CDTF">2012-05-06T23:03:17Z</dcterms:created>
  <dcterms:modified xsi:type="dcterms:W3CDTF">2012-05-23T16:42:23Z</dcterms:modified>
  <cp:category/>
</cp:coreProperties>
</file>